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2" r:id="rId2"/>
    <p:sldId id="284" r:id="rId3"/>
    <p:sldId id="311" r:id="rId4"/>
    <p:sldId id="258" r:id="rId5"/>
    <p:sldId id="263" r:id="rId6"/>
    <p:sldId id="262" r:id="rId7"/>
    <p:sldId id="264" r:id="rId8"/>
    <p:sldId id="265" r:id="rId9"/>
    <p:sldId id="308" r:id="rId10"/>
    <p:sldId id="309" r:id="rId11"/>
    <p:sldId id="310" r:id="rId12"/>
    <p:sldId id="312" r:id="rId13"/>
    <p:sldId id="272" r:id="rId14"/>
    <p:sldId id="285" r:id="rId15"/>
    <p:sldId id="305" r:id="rId16"/>
    <p:sldId id="306" r:id="rId17"/>
    <p:sldId id="313" r:id="rId18"/>
    <p:sldId id="288" r:id="rId19"/>
    <p:sldId id="300" r:id="rId20"/>
    <p:sldId id="287" r:id="rId21"/>
    <p:sldId id="314" r:id="rId22"/>
    <p:sldId id="286" r:id="rId23"/>
    <p:sldId id="304" r:id="rId24"/>
    <p:sldId id="303" r:id="rId25"/>
    <p:sldId id="302" r:id="rId26"/>
    <p:sldId id="289" r:id="rId27"/>
    <p:sldId id="290" r:id="rId28"/>
    <p:sldId id="291" r:id="rId29"/>
    <p:sldId id="317" r:id="rId30"/>
    <p:sldId id="301" r:id="rId31"/>
    <p:sldId id="292" r:id="rId32"/>
    <p:sldId id="294" r:id="rId33"/>
    <p:sldId id="316" r:id="rId34"/>
    <p:sldId id="295" r:id="rId35"/>
    <p:sldId id="296" r:id="rId36"/>
    <p:sldId id="297" r:id="rId37"/>
    <p:sldId id="298" r:id="rId38"/>
    <p:sldId id="299" r:id="rId39"/>
    <p:sldId id="283" r:id="rId40"/>
  </p:sldIdLst>
  <p:sldSz cx="9144000" cy="6858000" type="screen4x3"/>
  <p:notesSz cx="6950075" cy="9236075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721" autoAdjust="0"/>
  </p:normalViewPr>
  <p:slideViewPr>
    <p:cSldViewPr>
      <p:cViewPr varScale="1">
        <p:scale>
          <a:sx n="108" d="100"/>
          <a:sy n="108" d="100"/>
        </p:scale>
        <p:origin x="175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D40D3846-D971-4B87-9280-064147ABE746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0431015-2CF1-458B-B0F6-A121D088C13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7928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005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301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914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7265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9470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4367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910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827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203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91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0590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460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270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695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150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33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2670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3580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605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783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218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231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720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763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469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9540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725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 make intro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7502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94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0115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6/25/2009</a:t>
            </a:r>
          </a:p>
        </p:txBody>
      </p:sp>
      <p:sp>
        <p:nvSpPr>
          <p:cNvPr id="63491" name="Rectangle 7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‹#›</a:t>
            </a:r>
          </a:p>
        </p:txBody>
      </p:sp>
      <p:sp>
        <p:nvSpPr>
          <p:cNvPr id="75780" name="Text Box 2"/>
          <p:cNvSpPr txBox="1">
            <a:spLocks noGrp="1"/>
          </p:cNvSpPr>
          <p:nvPr/>
        </p:nvSpPr>
        <p:spPr bwMode="auto">
          <a:xfrm>
            <a:off x="3936566" y="0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475" tIns="46239" rIns="92475" bIns="46239"/>
          <a:lstStyle/>
          <a:p>
            <a:pPr algn="r"/>
            <a:r>
              <a:rPr lang="en-US" sz="1100" dirty="0">
                <a:latin typeface="Calibri" pitchFamily="34" charset="0"/>
              </a:rPr>
              <a:t>6/25/2009</a:t>
            </a:r>
          </a:p>
        </p:txBody>
      </p:sp>
      <p:sp>
        <p:nvSpPr>
          <p:cNvPr id="75781" name="Text Box 3"/>
          <p:cNvSpPr txBox="1">
            <a:spLocks noGrp="1"/>
          </p:cNvSpPr>
          <p:nvPr/>
        </p:nvSpPr>
        <p:spPr bwMode="auto">
          <a:xfrm>
            <a:off x="3936566" y="8771828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475" tIns="46239" rIns="92475" bIns="46239" anchor="b"/>
          <a:lstStyle/>
          <a:p>
            <a:pPr algn="r"/>
            <a:r>
              <a:rPr lang="en-US" sz="1100" dirty="0">
                <a:latin typeface="Calibri" pitchFamily="34" charset="0"/>
              </a:rPr>
              <a:t>‹#›</a:t>
            </a:r>
          </a:p>
        </p:txBody>
      </p:sp>
      <p:sp>
        <p:nvSpPr>
          <p:cNvPr id="75782" name="Text Box 4"/>
          <p:cNvSpPr txBox="1">
            <a:spLocks noGrp="1"/>
          </p:cNvSpPr>
          <p:nvPr/>
        </p:nvSpPr>
        <p:spPr bwMode="auto">
          <a:xfrm>
            <a:off x="3936566" y="0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475" tIns="46239" rIns="92475" bIns="46239"/>
          <a:lstStyle/>
          <a:p>
            <a:pPr algn="r"/>
            <a:r>
              <a:rPr lang="en-US" sz="1100" dirty="0">
                <a:latin typeface="Calibri" pitchFamily="34" charset="0"/>
              </a:rPr>
              <a:t>6/25/2009</a:t>
            </a:r>
          </a:p>
        </p:txBody>
      </p:sp>
      <p:sp>
        <p:nvSpPr>
          <p:cNvPr id="75783" name="Text Box 5"/>
          <p:cNvSpPr txBox="1">
            <a:spLocks noGrp="1"/>
          </p:cNvSpPr>
          <p:nvPr/>
        </p:nvSpPr>
        <p:spPr bwMode="auto">
          <a:xfrm>
            <a:off x="3936566" y="8771828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475" tIns="46239" rIns="92475" bIns="46239" anchor="b"/>
          <a:lstStyle/>
          <a:p>
            <a:pPr algn="r"/>
            <a:r>
              <a:rPr lang="en-US" sz="1100" dirty="0">
                <a:latin typeface="Calibri" pitchFamily="34" charset="0"/>
              </a:rPr>
              <a:t>‹#›</a:t>
            </a:r>
          </a:p>
        </p:txBody>
      </p:sp>
      <p:sp>
        <p:nvSpPr>
          <p:cNvPr id="75784" name="Text Box 6"/>
          <p:cNvSpPr txBox="1">
            <a:spLocks noGrp="1"/>
          </p:cNvSpPr>
          <p:nvPr/>
        </p:nvSpPr>
        <p:spPr bwMode="auto">
          <a:xfrm>
            <a:off x="3936566" y="0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475" tIns="46239" rIns="92475" bIns="46239"/>
          <a:lstStyle/>
          <a:p>
            <a:pPr algn="r"/>
            <a:r>
              <a:rPr lang="en-US" sz="1100" dirty="0">
                <a:latin typeface="Calibri" pitchFamily="34" charset="0"/>
              </a:rPr>
              <a:t>6/25/2009</a:t>
            </a:r>
          </a:p>
        </p:txBody>
      </p:sp>
      <p:sp>
        <p:nvSpPr>
          <p:cNvPr id="75785" name="Text Box 7"/>
          <p:cNvSpPr txBox="1">
            <a:spLocks noGrp="1"/>
          </p:cNvSpPr>
          <p:nvPr/>
        </p:nvSpPr>
        <p:spPr bwMode="auto">
          <a:xfrm>
            <a:off x="3936566" y="8771828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475" tIns="46239" rIns="92475" bIns="46239" anchor="b"/>
          <a:lstStyle/>
          <a:p>
            <a:pPr algn="r"/>
            <a:r>
              <a:rPr lang="en-US" sz="1100" dirty="0">
                <a:latin typeface="Calibri" pitchFamily="34" charset="0"/>
              </a:rPr>
              <a:t>‹#›</a:t>
            </a:r>
          </a:p>
        </p:txBody>
      </p:sp>
      <p:sp>
        <p:nvSpPr>
          <p:cNvPr id="75786" name="Text Box 8"/>
          <p:cNvSpPr txBox="1">
            <a:spLocks noGrp="1"/>
          </p:cNvSpPr>
          <p:nvPr/>
        </p:nvSpPr>
        <p:spPr bwMode="auto">
          <a:xfrm>
            <a:off x="3936566" y="0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475" tIns="46239" rIns="92475" bIns="46239"/>
          <a:lstStyle/>
          <a:p>
            <a:pPr algn="r"/>
            <a:r>
              <a:rPr lang="en-US" sz="1100" dirty="0">
                <a:latin typeface="Calibri" pitchFamily="34" charset="0"/>
              </a:rPr>
              <a:t>6/25/2009</a:t>
            </a:r>
          </a:p>
        </p:txBody>
      </p:sp>
      <p:sp>
        <p:nvSpPr>
          <p:cNvPr id="75787" name="Text Box 9"/>
          <p:cNvSpPr txBox="1">
            <a:spLocks noGrp="1"/>
          </p:cNvSpPr>
          <p:nvPr/>
        </p:nvSpPr>
        <p:spPr bwMode="auto">
          <a:xfrm>
            <a:off x="3936566" y="8771828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475" tIns="46239" rIns="92475" bIns="46239" anchor="b"/>
          <a:lstStyle/>
          <a:p>
            <a:pPr algn="r"/>
            <a:r>
              <a:rPr lang="en-US" sz="1100" dirty="0">
                <a:latin typeface="Calibri" pitchFamily="34" charset="0"/>
              </a:rPr>
              <a:t>‹#›</a:t>
            </a:r>
          </a:p>
        </p:txBody>
      </p:sp>
      <p:sp>
        <p:nvSpPr>
          <p:cNvPr id="75788" name="Rectangle 10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75789" name="Rectangle 11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75790" name="Text Box 12"/>
          <p:cNvSpPr txBox="1">
            <a:spLocks noGrp="1"/>
          </p:cNvSpPr>
          <p:nvPr/>
        </p:nvSpPr>
        <p:spPr bwMode="auto">
          <a:xfrm>
            <a:off x="3936566" y="8771828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475" tIns="46239" rIns="92475" bIns="46239" anchor="b"/>
          <a:lstStyle/>
          <a:p>
            <a:pPr algn="r"/>
            <a:r>
              <a:rPr lang="en-US" sz="1100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5475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6/25/2009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3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6/25/2009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7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7841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1B0B-7CEA-4BDC-A0AB-3BCF737B6D3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82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1ADBC-CE1E-4369-9CF7-F2B825486DEC}" type="datetimeFigureOut">
              <a:rPr lang="en-US" smtClean="0"/>
              <a:pPr/>
              <a:t>04/05/19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2C577-EF42-49DC-9F2E-1FDD316BB2A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957" y="879385"/>
            <a:ext cx="4497984" cy="72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NRL</a:t>
            </a:r>
            <a:endParaRPr lang="en-US" sz="4106" dirty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80986" y="2789318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569" y="8382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" y="3038304"/>
            <a:ext cx="2503936" cy="854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957" y="1554405"/>
            <a:ext cx="3862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Air to Water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Heat Pump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Chillers and Heat Recovery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207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Heat Pump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371600"/>
            <a:ext cx="7924800" cy="400029"/>
          </a:xfrm>
          <a:prstGeom prst="rect">
            <a:avLst/>
          </a:prstGeom>
          <a:noFill/>
        </p:spPr>
        <p:txBody>
          <a:bodyPr wrap="square" lIns="91360" tIns="45680" rIns="91360" bIns="45680" rtlCol="0">
            <a:spAutoFit/>
          </a:bodyPr>
          <a:lstStyle/>
          <a:p>
            <a:r>
              <a:rPr lang="en-US" sz="2000" b="1" dirty="0"/>
              <a:t>Operating Limits Heating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057400"/>
            <a:ext cx="637125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3429000"/>
            <a:ext cx="7334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06268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Redundancy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399" y="5797813"/>
            <a:ext cx="7239001" cy="412962"/>
          </a:xfrm>
          <a:prstGeom prst="rect">
            <a:avLst/>
          </a:prstGeom>
          <a:noFill/>
        </p:spPr>
        <p:txBody>
          <a:bodyPr wrap="square" lIns="104172" tIns="52084" rIns="104172" bIns="52084">
            <a:spAutoFit/>
          </a:bodyPr>
          <a:lstStyle/>
          <a:p>
            <a:pPr algn="ctr"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NRL Multiscroll with R410A</a:t>
            </a:r>
            <a:endParaRPr lang="en-US" sz="2000" spc="-171" dirty="0">
              <a:latin typeface="Arial" pitchFamily="34" charset="0"/>
              <a:ea typeface="Kozuka Gothic Pro H" pitchFamily="34" charset="-128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8" y="1600200"/>
            <a:ext cx="7960632" cy="39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33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956" y="879385"/>
            <a:ext cx="8744043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</a:t>
            </a:r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1b</a:t>
            </a:r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4106" dirty="0" smtClean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5000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Defrost</a:t>
            </a:r>
            <a:endParaRPr lang="en-US" sz="5000" dirty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80986" y="2404597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569" y="8382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" y="2653583"/>
            <a:ext cx="2503936" cy="8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52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Defrosting Heat Pumps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 t="12520"/>
          <a:stretch>
            <a:fillRect/>
          </a:stretch>
        </p:blipFill>
        <p:spPr>
          <a:xfrm>
            <a:off x="2438400" y="3447239"/>
            <a:ext cx="4652943" cy="29063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1458" y="1283009"/>
            <a:ext cx="8153400" cy="2296940"/>
          </a:xfrm>
          <a:prstGeom prst="rect">
            <a:avLst/>
          </a:prstGeom>
          <a:noFill/>
        </p:spPr>
        <p:txBody>
          <a:bodyPr wrap="square" lIns="80165" tIns="40083" rIns="80165" bIns="40083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Aermec declares all defrost penalties in our certifications as it is a requirement in Europe. Competitors in North America do not as there the air to water heat pumps sold here are actually only certified as chillers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This </a:t>
            </a:r>
            <a:r>
              <a:rPr lang="en-US" dirty="0">
                <a:cs typeface="Arial" pitchFamily="34" charset="0"/>
              </a:rPr>
              <a:t>chart shows the penalty that is paid between the temperatures of 31˚F 38˚F or the defrost zone. As you can see there would be a fair difference in efficiencies of units that do not declare defrost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rcRect r="44578" b="93054"/>
          <a:stretch>
            <a:fillRect/>
          </a:stretch>
        </p:blipFill>
        <p:spPr>
          <a:xfrm>
            <a:off x="3276600" y="3524947"/>
            <a:ext cx="2833691" cy="2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93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Heat Pumps Intelligent Defrost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13" name="Shape 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249912"/>
            <a:ext cx="6356074" cy="35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834"/>
          <p:cNvSpPr txBox="1"/>
          <p:nvPr/>
        </p:nvSpPr>
        <p:spPr>
          <a:xfrm>
            <a:off x="926187" y="4888315"/>
            <a:ext cx="7399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</a:rPr>
              <a:t>The intelligence is to start the defrost cycle at the right </a:t>
            </a:r>
            <a:r>
              <a:rPr lang="en" sz="1700" dirty="0" smtClean="0">
                <a:solidFill>
                  <a:schemeClr val="dk1"/>
                </a:solidFill>
              </a:rPr>
              <a:t>time</a:t>
            </a:r>
            <a:br>
              <a:rPr lang="en" sz="1700" dirty="0" smtClean="0">
                <a:solidFill>
                  <a:schemeClr val="dk1"/>
                </a:solidFill>
              </a:rPr>
            </a:br>
            <a:r>
              <a:rPr lang="en" sz="1700" dirty="0" smtClean="0">
                <a:solidFill>
                  <a:schemeClr val="dk1"/>
                </a:solidFill>
              </a:rPr>
              <a:t>Not </a:t>
            </a:r>
            <a:r>
              <a:rPr lang="en" sz="1700" dirty="0">
                <a:solidFill>
                  <a:schemeClr val="dk1"/>
                </a:solidFill>
              </a:rPr>
              <a:t>too early (loss of efficiency) nor too </a:t>
            </a:r>
            <a:r>
              <a:rPr lang="en" sz="1700" dirty="0" smtClean="0">
                <a:solidFill>
                  <a:schemeClr val="dk1"/>
                </a:solidFill>
              </a:rPr>
              <a:t>late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The defrost operation starts when there is a decrease in pressure on the evaporator side which is a clear indication of ice production on the </a:t>
            </a:r>
            <a:r>
              <a:rPr lang="en" sz="1700" dirty="0" smtClean="0">
                <a:solidFill>
                  <a:schemeClr val="dk1"/>
                </a:solidFill>
              </a:rPr>
              <a:t>coils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Shape 835"/>
          <p:cNvSpPr txBox="1"/>
          <p:nvPr/>
        </p:nvSpPr>
        <p:spPr>
          <a:xfrm>
            <a:off x="2895600" y="3962400"/>
            <a:ext cx="22236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Pressure decrease</a:t>
            </a:r>
            <a:endParaRPr sz="1500" dirty="0"/>
          </a:p>
        </p:txBody>
      </p:sp>
      <p:sp>
        <p:nvSpPr>
          <p:cNvPr id="16" name="Shape 836"/>
          <p:cNvSpPr txBox="1"/>
          <p:nvPr/>
        </p:nvSpPr>
        <p:spPr>
          <a:xfrm rot="-5400000">
            <a:off x="1409843" y="1860112"/>
            <a:ext cx="1347000" cy="1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Defrost</a:t>
            </a:r>
            <a:endParaRPr sz="1500" dirty="0"/>
          </a:p>
        </p:txBody>
      </p:sp>
      <p:sp>
        <p:nvSpPr>
          <p:cNvPr id="18" name="Shape 836"/>
          <p:cNvSpPr txBox="1"/>
          <p:nvPr/>
        </p:nvSpPr>
        <p:spPr>
          <a:xfrm rot="-5400000">
            <a:off x="5333400" y="1803804"/>
            <a:ext cx="1347000" cy="1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Defrost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369568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Heat Pumps Intelligent Defrost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3"/>
          <a:srcRect l="33871" t="4608" b="16530"/>
          <a:stretch/>
        </p:blipFill>
        <p:spPr>
          <a:xfrm>
            <a:off x="1752600" y="1676400"/>
            <a:ext cx="5985327" cy="47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16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Heat Pumps Intelligent Defrost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146" y="1444300"/>
            <a:ext cx="10777709" cy="412990"/>
          </a:xfrm>
          <a:prstGeom prst="rect">
            <a:avLst/>
          </a:prstGeom>
          <a:noFill/>
        </p:spPr>
        <p:txBody>
          <a:bodyPr wrap="square" lIns="104197" tIns="52098" rIns="104197" bIns="52098" rtlCol="0">
            <a:spAutoFit/>
          </a:bodyPr>
          <a:lstStyle/>
          <a:p>
            <a:pPr marL="444899" indent="-444899" algn="just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Aermec includes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derate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for defrost in the selections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25743"/>
              </p:ext>
            </p:extLst>
          </p:nvPr>
        </p:nvGraphicFramePr>
        <p:xfrm>
          <a:off x="619920" y="2569461"/>
          <a:ext cx="5780880" cy="3145541"/>
        </p:xfrm>
        <a:graphic>
          <a:graphicData uri="http://schemas.openxmlformats.org/drawingml/2006/table">
            <a:tbl>
              <a:tblPr/>
              <a:tblGrid>
                <a:gridCol w="2885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1327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1134" marR="11134" marT="105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Heating capacity 113/104F</a:t>
                      </a:r>
                    </a:p>
                  </a:txBody>
                  <a:tcPr marL="11134" marR="11134" marT="105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445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1134" marR="11134" marT="105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[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btu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/h]</a:t>
                      </a:r>
                    </a:p>
                  </a:txBody>
                  <a:tcPr marL="11134" marR="11134" marT="105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Nominal - 44.6 F</a:t>
                      </a:r>
                    </a:p>
                  </a:txBody>
                  <a:tcPr marL="11134" marR="11134" marT="105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885,690.00</a:t>
                      </a:r>
                    </a:p>
                  </a:txBody>
                  <a:tcPr marL="11134" marR="11134" marT="105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EN14511:2013 - 35F</a:t>
                      </a:r>
                    </a:p>
                  </a:txBody>
                  <a:tcPr marL="11134" marR="11134" marT="105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605,781.00</a:t>
                      </a:r>
                    </a:p>
                  </a:txBody>
                  <a:tcPr marL="11134" marR="11134" marT="105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4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35F, no defrost</a:t>
                      </a:r>
                    </a:p>
                  </a:txBody>
                  <a:tcPr marL="11134" marR="11134" marT="105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750,335.00</a:t>
                      </a:r>
                    </a:p>
                  </a:txBody>
                  <a:tcPr marL="11134" marR="11134" marT="105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9"/>
          <p:cNvGrpSpPr/>
          <p:nvPr/>
        </p:nvGrpSpPr>
        <p:grpSpPr>
          <a:xfrm>
            <a:off x="6781800" y="4343400"/>
            <a:ext cx="2247382" cy="1596602"/>
            <a:chOff x="7477920" y="4772025"/>
            <a:chExt cx="2232706" cy="1447800"/>
          </a:xfrm>
        </p:grpSpPr>
        <p:sp>
          <p:nvSpPr>
            <p:cNvPr id="7" name="TextBox 6"/>
            <p:cNvSpPr txBox="1"/>
            <p:nvPr/>
          </p:nvSpPr>
          <p:spPr>
            <a:xfrm>
              <a:off x="7566409" y="5153025"/>
              <a:ext cx="2144217" cy="92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Defrost penalty at 35F = 19.3%</a:t>
              </a:r>
            </a:p>
            <a:p>
              <a:endParaRPr lang="en-US" sz="2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477920" y="4772025"/>
              <a:ext cx="2005601" cy="144780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Left Brace 9"/>
          <p:cNvSpPr/>
          <p:nvPr/>
        </p:nvSpPr>
        <p:spPr>
          <a:xfrm>
            <a:off x="6514584" y="4595500"/>
            <a:ext cx="267216" cy="1137020"/>
          </a:xfrm>
          <a:prstGeom prst="leftBrac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197" tIns="52098" rIns="104197" bIns="5209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64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956" y="879385"/>
            <a:ext cx="8744043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</a:t>
            </a:r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4106" dirty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4106" dirty="0" smtClean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5000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Studies</a:t>
            </a:r>
            <a:endParaRPr lang="en-US" sz="5000" dirty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80986" y="2404597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569" y="8382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" y="2653583"/>
            <a:ext cx="2503936" cy="8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987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Case Studies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1371600"/>
            <a:ext cx="8153400" cy="696502"/>
          </a:xfrm>
          <a:prstGeom prst="rect">
            <a:avLst/>
          </a:prstGeom>
          <a:noFill/>
        </p:spPr>
        <p:txBody>
          <a:bodyPr wrap="square" lIns="80165" tIns="40083" rIns="80165" bIns="40083" rtlCol="0">
            <a:spAutoFit/>
          </a:bodyPr>
          <a:lstStyle/>
          <a:p>
            <a:r>
              <a:rPr lang="en-US" sz="2000" b="1" dirty="0" smtClean="0"/>
              <a:t>Apple Spaceship</a:t>
            </a:r>
            <a:br>
              <a:rPr lang="en-US" sz="2000" b="1" dirty="0" smtClean="0"/>
            </a:br>
            <a:r>
              <a:rPr lang="en-US" sz="2000" dirty="0" smtClean="0"/>
              <a:t>California </a:t>
            </a:r>
            <a:endParaRPr lang="en-US" sz="2000" dirty="0"/>
          </a:p>
        </p:txBody>
      </p:sp>
      <p:sp>
        <p:nvSpPr>
          <p:cNvPr id="9" name="Shape 847"/>
          <p:cNvSpPr txBox="1">
            <a:spLocks/>
          </p:cNvSpPr>
          <p:nvPr/>
        </p:nvSpPr>
        <p:spPr>
          <a:xfrm>
            <a:off x="303320" y="2068102"/>
            <a:ext cx="86055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chemeClr val="dk1"/>
                </a:solidFill>
              </a:rPr>
              <a:t>Two NRL0550°H°A°I704 Aermec heat pumps provide the hot water needed for the restaurants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0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6" y="3962400"/>
            <a:ext cx="3993050" cy="219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3962400"/>
            <a:ext cx="4250249" cy="219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301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Case Studies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5" y="2731452"/>
            <a:ext cx="5033735" cy="37753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1000" y="1371600"/>
            <a:ext cx="4933327" cy="923249"/>
          </a:xfrm>
          <a:prstGeom prst="rect">
            <a:avLst/>
          </a:prstGeom>
          <a:noFill/>
        </p:spPr>
        <p:txBody>
          <a:bodyPr wrap="square" lIns="91360" tIns="45680" rIns="91360" bIns="45680" rtlCol="0">
            <a:spAutoFit/>
          </a:bodyPr>
          <a:lstStyle/>
          <a:p>
            <a:r>
              <a:rPr lang="en-US" b="1" dirty="0"/>
              <a:t>Head Quarters Surrey BC</a:t>
            </a:r>
          </a:p>
          <a:p>
            <a:r>
              <a:rPr lang="en-US" dirty="0" smtClean="0"/>
              <a:t>4 </a:t>
            </a:r>
            <a:r>
              <a:rPr lang="en-US" dirty="0"/>
              <a:t>NRL Heat Pump RCMP 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Installed 2011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43086" y="3203365"/>
            <a:ext cx="3775301" cy="28314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29018" y="2057400"/>
            <a:ext cx="2603436" cy="738583"/>
          </a:xfrm>
          <a:prstGeom prst="rect">
            <a:avLst/>
          </a:prstGeom>
          <a:noFill/>
        </p:spPr>
        <p:txBody>
          <a:bodyPr wrap="none" lIns="91360" tIns="45680" rIns="91360" bIns="45680" rtlCol="0">
            <a:spAutoFit/>
          </a:bodyPr>
          <a:lstStyle/>
          <a:p>
            <a:pPr algn="ctr"/>
            <a:r>
              <a:rPr lang="en-US" dirty="0"/>
              <a:t>Notice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heat </a:t>
            </a:r>
            <a:r>
              <a:rPr lang="en-US" dirty="0"/>
              <a:t>r</a:t>
            </a:r>
            <a:r>
              <a:rPr lang="en-US" dirty="0" smtClean="0"/>
              <a:t>ecovery </a:t>
            </a:r>
            <a:r>
              <a:rPr lang="en-US" dirty="0"/>
              <a:t>piping</a:t>
            </a:r>
          </a:p>
        </p:txBody>
      </p:sp>
    </p:spTree>
    <p:extLst>
      <p:ext uri="{BB962C8B-B14F-4D97-AF65-F5344CB8AC3E}">
        <p14:creationId xmlns:p14="http://schemas.microsoft.com/office/powerpoint/2010/main" val="2830359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956" y="879385"/>
            <a:ext cx="874404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NRL Heat Pump</a:t>
            </a:r>
            <a:endParaRPr lang="en-US" sz="4300" dirty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00961" y="1732214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569" y="8382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4" y="1981200"/>
            <a:ext cx="2503936" cy="8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01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956" y="879385"/>
            <a:ext cx="8744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NRL Chillers &amp;</a:t>
            </a:r>
          </a:p>
          <a:p>
            <a:r>
              <a:rPr lang="en-US" sz="4500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Heat Recovery</a:t>
            </a:r>
            <a:endParaRPr lang="en-US" sz="4500" dirty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80986" y="241274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569" y="8382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" y="2661726"/>
            <a:ext cx="2503936" cy="8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532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115" y="838200"/>
            <a:ext cx="4135281" cy="173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</a:t>
            </a:r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2a:</a:t>
            </a:r>
            <a:endParaRPr lang="en-US" sz="4106" dirty="0" smtClean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300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NRL Chillers &amp; Heat Recovery Features</a:t>
            </a:r>
            <a:endParaRPr lang="en-US" sz="3300" dirty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01701" y="2646614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569" y="8382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4" y="2895600"/>
            <a:ext cx="2503936" cy="8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88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923872" cy="372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143740" y="5237497"/>
            <a:ext cx="6487319" cy="147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172" tIns="52084" rIns="104172" bIns="52084"/>
          <a:lstStyle/>
          <a:p>
            <a:pPr marL="390085" indent="-390085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it-IT" sz="2000" dirty="0" smtClean="0">
                <a:latin typeface="Arial" pitchFamily="34" charset="0"/>
                <a:cs typeface="Arial" pitchFamily="34" charset="0"/>
              </a:rPr>
              <a:t>Optional buffer tank and pumps</a:t>
            </a:r>
          </a:p>
          <a:p>
            <a:pPr marL="910210" lvl="1" indent="-390085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it-IT" sz="2000" dirty="0" smtClean="0">
                <a:latin typeface="Arial" pitchFamily="34" charset="0"/>
                <a:cs typeface="Arial" pitchFamily="34" charset="0"/>
              </a:rPr>
              <a:t>Low head or high head</a:t>
            </a:r>
          </a:p>
          <a:p>
            <a:pPr marL="910210" lvl="1" indent="-390085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it-IT" sz="2000" dirty="0" smtClean="0">
                <a:latin typeface="Arial" pitchFamily="34" charset="0"/>
                <a:cs typeface="Arial" pitchFamily="34" charset="0"/>
              </a:rPr>
              <a:t>Single pump or redundant pumps</a:t>
            </a:r>
          </a:p>
          <a:p>
            <a:pPr marL="910210" lvl="1" indent="-390085" eaLnBrk="0" hangingPunct="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it-IT" sz="2000" dirty="0" smtClean="0">
                <a:latin typeface="Arial" pitchFamily="34" charset="0"/>
                <a:cs typeface="Arial" pitchFamily="34" charset="0"/>
              </a:rPr>
              <a:t>VFD or constant speed</a:t>
            </a:r>
            <a:endParaRPr lang="it-IT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17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 cstate="print"/>
          <a:srcRect l="15750" t="7382" r="11250" b="7382"/>
          <a:stretch>
            <a:fillRect/>
          </a:stretch>
        </p:blipFill>
        <p:spPr bwMode="auto">
          <a:xfrm>
            <a:off x="762000" y="1447800"/>
            <a:ext cx="7571119" cy="5082824"/>
          </a:xfrm>
          <a:prstGeom prst="rect">
            <a:avLst/>
          </a:prstGeom>
          <a:noFill/>
          <a:ln w="22225" algn="ctr">
            <a:noFill/>
            <a:prstDash val="dash"/>
            <a:miter lim="800000"/>
            <a:headEnd/>
            <a:tailEnd/>
          </a:ln>
          <a:effectLst/>
        </p:spPr>
      </p:pic>
      <p:sp>
        <p:nvSpPr>
          <p:cNvPr id="23" name="Rectangle 22"/>
          <p:cNvSpPr/>
          <p:nvPr/>
        </p:nvSpPr>
        <p:spPr>
          <a:xfrm>
            <a:off x="3321431" y="4529679"/>
            <a:ext cx="652807" cy="1059293"/>
          </a:xfrm>
          <a:prstGeom prst="rect">
            <a:avLst/>
          </a:prstGeom>
          <a:noFill/>
        </p:spPr>
        <p:txBody>
          <a:bodyPr wrap="none" lIns="104172" tIns="52084" rIns="104172" bIns="52084">
            <a:spAutoFit/>
          </a:bodyPr>
          <a:lstStyle/>
          <a:p>
            <a:pPr algn="ctr"/>
            <a:r>
              <a:rPr lang="en-US" sz="6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28373" y="4484164"/>
            <a:ext cx="652807" cy="1059293"/>
          </a:xfrm>
          <a:prstGeom prst="rect">
            <a:avLst/>
          </a:prstGeom>
        </p:spPr>
        <p:txBody>
          <a:bodyPr wrap="none" lIns="104172" tIns="52084" rIns="104172" bIns="52084">
            <a:spAutoFit/>
          </a:bodyPr>
          <a:lstStyle/>
          <a:p>
            <a:pPr lvl="0" algn="ctr"/>
            <a:r>
              <a:rPr lang="en-US" sz="6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76194" y="4451128"/>
            <a:ext cx="652807" cy="1059293"/>
          </a:xfrm>
          <a:prstGeom prst="rect">
            <a:avLst/>
          </a:prstGeom>
        </p:spPr>
        <p:txBody>
          <a:bodyPr wrap="none" lIns="104172" tIns="52084" rIns="104172" bIns="52084">
            <a:spAutoFit/>
          </a:bodyPr>
          <a:lstStyle/>
          <a:p>
            <a:pPr lvl="0" algn="ctr"/>
            <a:r>
              <a:rPr lang="en-US" sz="6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81883" y="4324109"/>
            <a:ext cx="652807" cy="1059293"/>
          </a:xfrm>
          <a:prstGeom prst="rect">
            <a:avLst/>
          </a:prstGeom>
        </p:spPr>
        <p:txBody>
          <a:bodyPr wrap="none" lIns="104172" tIns="52084" rIns="104172" bIns="52084">
            <a:spAutoFit/>
          </a:bodyPr>
          <a:lstStyle/>
          <a:p>
            <a:pPr lvl="0" algn="ctr"/>
            <a:r>
              <a:rPr lang="en-US" sz="6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71086" y="4277363"/>
            <a:ext cx="652807" cy="1059293"/>
          </a:xfrm>
          <a:prstGeom prst="rect">
            <a:avLst/>
          </a:prstGeom>
        </p:spPr>
        <p:txBody>
          <a:bodyPr wrap="none" lIns="104172" tIns="52084" rIns="104172" bIns="52084">
            <a:spAutoFit/>
          </a:bodyPr>
          <a:lstStyle/>
          <a:p>
            <a:pPr lvl="0" algn="ctr"/>
            <a:r>
              <a:rPr lang="en-US" sz="6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08236" y="4262843"/>
            <a:ext cx="652807" cy="1059293"/>
          </a:xfrm>
          <a:prstGeom prst="rect">
            <a:avLst/>
          </a:prstGeom>
        </p:spPr>
        <p:txBody>
          <a:bodyPr wrap="none" lIns="104172" tIns="52084" rIns="104172" bIns="52084">
            <a:spAutoFit/>
          </a:bodyPr>
          <a:lstStyle/>
          <a:p>
            <a:pPr lvl="0" algn="ctr"/>
            <a:r>
              <a:rPr lang="en-US" sz="6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24144" y="5950477"/>
            <a:ext cx="1151342" cy="412962"/>
          </a:xfrm>
          <a:prstGeom prst="rect">
            <a:avLst/>
          </a:prstGeom>
          <a:noFill/>
        </p:spPr>
        <p:txBody>
          <a:bodyPr wrap="none" lIns="104172" tIns="52084" rIns="104172" bIns="52084" rtlCol="0">
            <a:spAutoFit/>
          </a:bodyPr>
          <a:lstStyle/>
          <a:p>
            <a:r>
              <a:rPr lang="en-CA" sz="2000" dirty="0">
                <a:solidFill>
                  <a:srgbClr val="000000"/>
                </a:solidFill>
              </a:rPr>
              <a:t>Circuit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58187" y="5950477"/>
            <a:ext cx="1502200" cy="412962"/>
          </a:xfrm>
          <a:prstGeom prst="rect">
            <a:avLst/>
          </a:prstGeom>
          <a:noFill/>
        </p:spPr>
        <p:txBody>
          <a:bodyPr wrap="square" lIns="104172" tIns="52084" rIns="104172" bIns="52084" rtlCol="0">
            <a:spAutoFit/>
          </a:bodyPr>
          <a:lstStyle/>
          <a:p>
            <a:pPr algn="ctr"/>
            <a:r>
              <a:rPr lang="en-CA" sz="2000" dirty="0" smtClean="0">
                <a:solidFill>
                  <a:srgbClr val="000000"/>
                </a:solidFill>
              </a:rPr>
              <a:t>Circuit 2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80541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3" y="1524000"/>
            <a:ext cx="7696200" cy="4250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82227" y="6001889"/>
            <a:ext cx="7749263" cy="412962"/>
          </a:xfrm>
          <a:prstGeom prst="rect">
            <a:avLst/>
          </a:prstGeom>
          <a:noFill/>
        </p:spPr>
        <p:txBody>
          <a:bodyPr lIns="104172" tIns="52084" rIns="104172" bIns="52084">
            <a:spAutoFit/>
          </a:bodyPr>
          <a:lstStyle/>
          <a:p>
            <a:pPr algn="ctr">
              <a:defRPr/>
            </a:pPr>
            <a:r>
              <a:rPr lang="en-US" sz="2000" dirty="0">
                <a:latin typeface="MV Boli" pitchFamily="2" charset="0"/>
                <a:cs typeface="MV Boli" pitchFamily="2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NRL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Multiscroll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with R410A</a:t>
            </a:r>
            <a:endParaRPr lang="en-US" sz="2000" spc="-171" dirty="0">
              <a:latin typeface="Arial" pitchFamily="34" charset="0"/>
              <a:ea typeface="Kozuka Gothic Pro H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971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9" name="Shape 847"/>
          <p:cNvSpPr txBox="1">
            <a:spLocks/>
          </p:cNvSpPr>
          <p:nvPr/>
        </p:nvSpPr>
        <p:spPr>
          <a:xfrm>
            <a:off x="304800" y="1371600"/>
            <a:ext cx="86055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chemeClr val="dk1"/>
                </a:solidFill>
              </a:rPr>
              <a:t>If the cooling load is dominant but there is also a heating load, why reject the heat outside?</a:t>
            </a: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endParaRPr lang="en-US" sz="2000" dirty="0" smtClean="0">
              <a:solidFill>
                <a:schemeClr val="dk1"/>
              </a:solidFill>
            </a:endParaRP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chemeClr val="dk1"/>
                </a:solidFill>
              </a:rPr>
              <a:t>Heat recovery options:</a:t>
            </a:r>
          </a:p>
          <a:p>
            <a:pPr marL="882650" lvl="1">
              <a:spcBef>
                <a:spcPts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dk1"/>
                </a:solidFill>
              </a:rPr>
              <a:t>Desuperheater</a:t>
            </a:r>
            <a:endParaRPr lang="en-US" sz="2000" dirty="0">
              <a:solidFill>
                <a:schemeClr val="dk1"/>
              </a:solidFill>
            </a:endParaRPr>
          </a:p>
          <a:p>
            <a:pPr marL="882650" lvl="1">
              <a:spcBef>
                <a:spcPts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Total heat recovery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44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9" name="Shape 847"/>
          <p:cNvSpPr txBox="1">
            <a:spLocks/>
          </p:cNvSpPr>
          <p:nvPr/>
        </p:nvSpPr>
        <p:spPr>
          <a:xfrm>
            <a:off x="304800" y="1371600"/>
            <a:ext cx="8605500" cy="28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err="1" smtClean="0">
                <a:solidFill>
                  <a:schemeClr val="dk1"/>
                </a:solidFill>
              </a:rPr>
              <a:t>Desuperheater</a:t>
            </a:r>
            <a:r>
              <a:rPr lang="en-US" sz="2000" dirty="0" smtClean="0">
                <a:solidFill>
                  <a:schemeClr val="dk1"/>
                </a:solidFill>
              </a:rPr>
              <a:t> is in series with the condenser</a:t>
            </a: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endParaRPr lang="en-US" sz="2000" dirty="0" smtClean="0">
              <a:solidFill>
                <a:schemeClr val="dk1"/>
              </a:solidFill>
            </a:endParaRP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chemeClr val="dk1"/>
                </a:solidFill>
              </a:rPr>
              <a:t>Only part of the condensation is done in the </a:t>
            </a:r>
            <a:r>
              <a:rPr lang="en-US" sz="2000" dirty="0" err="1" smtClean="0">
                <a:solidFill>
                  <a:schemeClr val="dk1"/>
                </a:solidFill>
              </a:rPr>
              <a:t>desuperheter</a:t>
            </a:r>
            <a:endParaRPr lang="en-US" sz="2000" dirty="0" smtClean="0">
              <a:solidFill>
                <a:schemeClr val="dk1"/>
              </a:solidFill>
            </a:endParaRP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endParaRPr lang="en-US" sz="2000" dirty="0">
              <a:solidFill>
                <a:schemeClr val="dk1"/>
              </a:solidFill>
            </a:endParaRP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chemeClr val="dk1"/>
                </a:solidFill>
              </a:rPr>
              <a:t>The rest is done in the external coils</a:t>
            </a: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endParaRPr lang="en-US" sz="2000" dirty="0" smtClean="0">
              <a:solidFill>
                <a:schemeClr val="dk1"/>
              </a:solidFill>
            </a:endParaRP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chemeClr val="dk1"/>
                </a:solidFill>
              </a:rPr>
              <a:t>Fan speed modulation is mandatory to control the heat pressure</a:t>
            </a: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endParaRPr lang="en-US" sz="2000" dirty="0" smtClean="0">
              <a:solidFill>
                <a:schemeClr val="dk1"/>
              </a:solidFill>
            </a:endParaRP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chemeClr val="dk1"/>
                </a:solidFill>
              </a:rPr>
              <a:t>Hot water up to 149°F </a:t>
            </a: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endParaRPr lang="en-US" sz="2000" dirty="0" smtClean="0">
              <a:solidFill>
                <a:schemeClr val="dk1"/>
              </a:solidFill>
            </a:endParaRP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chemeClr val="dk1"/>
                </a:solidFill>
              </a:rPr>
              <a:t>Typically heat recovery with a </a:t>
            </a:r>
            <a:r>
              <a:rPr lang="en-US" sz="2000" dirty="0" err="1" smtClean="0">
                <a:solidFill>
                  <a:schemeClr val="dk1"/>
                </a:solidFill>
              </a:rPr>
              <a:t>desuperheater</a:t>
            </a:r>
            <a:r>
              <a:rPr lang="en-US" sz="2000" dirty="0" smtClean="0">
                <a:solidFill>
                  <a:schemeClr val="dk1"/>
                </a:solidFill>
              </a:rPr>
              <a:t> is limited to 40% of the cooling capacity (depends on the criteria)</a:t>
            </a:r>
          </a:p>
          <a:p>
            <a:pPr marL="482600">
              <a:spcBef>
                <a:spcPts val="0"/>
              </a:spcBef>
              <a:buClr>
                <a:srgbClr val="000000"/>
              </a:buClr>
              <a:buSzPts val="1400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84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4" name="Shape 1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447800"/>
            <a:ext cx="7467600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659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5" name="Shape 1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0"/>
            <a:ext cx="8001000" cy="48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972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4037"/>
            <a:ext cx="9144000" cy="6469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0"/>
          </a:p>
        </p:txBody>
      </p:sp>
      <p:sp>
        <p:nvSpPr>
          <p:cNvPr id="5" name="Round Single Corner Rectangle 4"/>
          <p:cNvSpPr/>
          <p:nvPr/>
        </p:nvSpPr>
        <p:spPr>
          <a:xfrm>
            <a:off x="0" y="6427657"/>
            <a:ext cx="9144000" cy="236307"/>
          </a:xfrm>
          <a:prstGeom prst="round1Rect">
            <a:avLst/>
          </a:prstGeom>
          <a:solidFill>
            <a:srgbClr val="97D700"/>
          </a:solidFill>
          <a:ln>
            <a:solidFill>
              <a:srgbClr val="97D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0"/>
          </a:p>
        </p:txBody>
      </p:sp>
      <p:sp>
        <p:nvSpPr>
          <p:cNvPr id="6" name="Round Single Corner Rectangle 5"/>
          <p:cNvSpPr/>
          <p:nvPr/>
        </p:nvSpPr>
        <p:spPr>
          <a:xfrm>
            <a:off x="-34631" y="912593"/>
            <a:ext cx="313040" cy="5633217"/>
          </a:xfrm>
          <a:prstGeom prst="round1Rect">
            <a:avLst/>
          </a:prstGeom>
          <a:solidFill>
            <a:srgbClr val="97D700"/>
          </a:solidFill>
          <a:ln>
            <a:solidFill>
              <a:srgbClr val="97D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0"/>
          </a:p>
        </p:txBody>
      </p:sp>
      <p:sp>
        <p:nvSpPr>
          <p:cNvPr id="12" name="Round Single Corner Rectangle 11"/>
          <p:cNvSpPr/>
          <p:nvPr/>
        </p:nvSpPr>
        <p:spPr>
          <a:xfrm>
            <a:off x="8874420" y="3426284"/>
            <a:ext cx="269580" cy="3234963"/>
          </a:xfrm>
          <a:prstGeom prst="round1Rect">
            <a:avLst/>
          </a:prstGeom>
          <a:solidFill>
            <a:srgbClr val="97D700"/>
          </a:solidFill>
          <a:ln>
            <a:solidFill>
              <a:srgbClr val="97D7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0"/>
          </a:p>
        </p:txBody>
      </p:sp>
      <p:sp>
        <p:nvSpPr>
          <p:cNvPr id="9" name="Right Triangle 8"/>
          <p:cNvSpPr/>
          <p:nvPr/>
        </p:nvSpPr>
        <p:spPr>
          <a:xfrm rot="10800000">
            <a:off x="8874419" y="3426283"/>
            <a:ext cx="269580" cy="32865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0"/>
          </a:p>
        </p:txBody>
      </p:sp>
      <p:sp>
        <p:nvSpPr>
          <p:cNvPr id="11" name="Right Triangle 10"/>
          <p:cNvSpPr/>
          <p:nvPr/>
        </p:nvSpPr>
        <p:spPr>
          <a:xfrm rot="10800000">
            <a:off x="-34631" y="912594"/>
            <a:ext cx="334769" cy="444095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0"/>
          </a:p>
        </p:txBody>
      </p:sp>
      <p:sp>
        <p:nvSpPr>
          <p:cNvPr id="17" name="TextBox 16"/>
          <p:cNvSpPr txBox="1"/>
          <p:nvPr/>
        </p:nvSpPr>
        <p:spPr>
          <a:xfrm>
            <a:off x="334768" y="438654"/>
            <a:ext cx="7627017" cy="487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7" dirty="0"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Heat Recovery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99957" y="1082226"/>
            <a:ext cx="82137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0" y="1264113"/>
            <a:ext cx="8052557" cy="514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12" y="1623552"/>
            <a:ext cx="931701" cy="81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882" y="1602407"/>
            <a:ext cx="931701" cy="81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5"/>
          <p:cNvSpPr/>
          <p:nvPr/>
        </p:nvSpPr>
        <p:spPr>
          <a:xfrm>
            <a:off x="1696033" y="2781127"/>
            <a:ext cx="659569" cy="56255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194" tIns="44597" rIns="89194" bIns="44597" rtlCol="0" anchor="ctr"/>
          <a:lstStyle/>
          <a:p>
            <a:pPr algn="ctr"/>
            <a:endParaRPr lang="en-CA" sz="1540" dirty="0"/>
          </a:p>
        </p:txBody>
      </p:sp>
      <p:sp>
        <p:nvSpPr>
          <p:cNvPr id="19" name="Oval 18"/>
          <p:cNvSpPr/>
          <p:nvPr/>
        </p:nvSpPr>
        <p:spPr>
          <a:xfrm>
            <a:off x="4311247" y="2823025"/>
            <a:ext cx="656399" cy="564733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194" tIns="44597" rIns="89194" bIns="44597" rtlCol="0" anchor="ctr"/>
          <a:lstStyle/>
          <a:p>
            <a:pPr algn="ctr"/>
            <a:endParaRPr lang="en-CA" sz="154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75" y="456736"/>
            <a:ext cx="1561592" cy="5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95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956" y="879385"/>
            <a:ext cx="4135281" cy="112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</a:t>
            </a:r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1a:</a:t>
            </a:r>
            <a:endParaRPr lang="en-US" sz="4106" dirty="0" smtClean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600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NRL Heat Pump Features</a:t>
            </a:r>
            <a:endParaRPr lang="en-US" sz="2600" dirty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80986" y="2162145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569" y="8382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" y="2411131"/>
            <a:ext cx="2503936" cy="8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533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4" name="Shape 1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9200"/>
            <a:ext cx="7924800" cy="50472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05400" y="2201663"/>
            <a:ext cx="182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Global efficiency of 22.84 with </a:t>
            </a:r>
          </a:p>
          <a:p>
            <a:r>
              <a:rPr lang="en-US" sz="1400" dirty="0" smtClean="0"/>
              <a:t>LCWT = 44F, and LHWT = 113F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0923"/>
            <a:ext cx="1828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Global efficiency of 16.99 </a:t>
            </a:r>
          </a:p>
          <a:p>
            <a:r>
              <a:rPr lang="en-US" sz="1400" dirty="0" smtClean="0"/>
              <a:t>with LCWT = 44F, and LHWT = 131F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456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4" name="Shape 1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47800"/>
            <a:ext cx="6248400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72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NRL: Heat Recovery Chillers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7" name="Shape 847"/>
          <p:cNvSpPr txBox="1">
            <a:spLocks/>
          </p:cNvSpPr>
          <p:nvPr/>
        </p:nvSpPr>
        <p:spPr>
          <a:xfrm>
            <a:off x="304800" y="1371600"/>
            <a:ext cx="8229600" cy="28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6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rgbClr val="000000"/>
                </a:solidFill>
              </a:rPr>
              <a:t>Recovery is activated when:</a:t>
            </a:r>
          </a:p>
          <a:p>
            <a:pPr marL="88265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The unit is in cooling operation</a:t>
            </a:r>
          </a:p>
          <a:p>
            <a:pPr marL="88265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There is a HW request </a:t>
            </a:r>
          </a:p>
          <a:p>
            <a:pPr marL="88265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Recovery flow switch contact is closed</a:t>
            </a:r>
          </a:p>
          <a:p>
            <a:pPr marL="88265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Minimum 3 minutes have passed since the CP started</a:t>
            </a:r>
          </a:p>
          <a:p>
            <a:pPr marL="88265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Minimum 5 minutes have passed since previous switch to recovery mode</a:t>
            </a:r>
          </a:p>
          <a:p>
            <a:pPr marL="882650"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4826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en-US" sz="2000" dirty="0" smtClean="0">
                <a:solidFill>
                  <a:srgbClr val="000000"/>
                </a:solidFill>
              </a:rPr>
              <a:t>Recovery is de-activated once the recovery set point is satisfied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33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115" y="838200"/>
            <a:ext cx="4135281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 </a:t>
            </a:r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2b:</a:t>
            </a:r>
            <a:endParaRPr lang="en-US" sz="4106" dirty="0" smtClean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5000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 Studies</a:t>
            </a:r>
            <a:endParaRPr lang="en-US" sz="5000" dirty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65450" y="2336874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569" y="8382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3" y="2585860"/>
            <a:ext cx="2503936" cy="8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806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Case Studies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4" name="Shape 1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75" y="3962400"/>
            <a:ext cx="4752403" cy="22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440"/>
          <p:cNvSpPr txBox="1"/>
          <p:nvPr/>
        </p:nvSpPr>
        <p:spPr>
          <a:xfrm>
            <a:off x="381000" y="1337649"/>
            <a:ext cx="72045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Surrey Memorial Hospital</a:t>
            </a:r>
            <a:endParaRPr b="1" dirty="0"/>
          </a:p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x NRL3600TA</a:t>
            </a:r>
            <a:endParaRPr dirty="0"/>
          </a:p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Recovery Chillers</a:t>
            </a:r>
            <a:endParaRPr dirty="0"/>
          </a:p>
        </p:txBody>
      </p:sp>
      <p:pic>
        <p:nvPicPr>
          <p:cNvPr id="6" name="Shape 1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3962400"/>
            <a:ext cx="3401762" cy="2253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332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Case Studies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5" name="Shape 1440"/>
          <p:cNvSpPr txBox="1"/>
          <p:nvPr/>
        </p:nvSpPr>
        <p:spPr>
          <a:xfrm>
            <a:off x="381000" y="1337649"/>
            <a:ext cx="72045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TACC Heat Recovery Chillers</a:t>
            </a:r>
            <a:endParaRPr b="1" dirty="0"/>
          </a:p>
          <a:p>
            <a:pPr lvl="0"/>
            <a:r>
              <a:rPr lang="en-US" dirty="0"/>
              <a:t>Two NRL1800**TA*I800</a:t>
            </a:r>
          </a:p>
          <a:p>
            <a:pPr lvl="0"/>
            <a:r>
              <a:rPr lang="en-US" dirty="0" smtClean="0"/>
              <a:t>TACC </a:t>
            </a:r>
            <a:r>
              <a:rPr lang="en-US" dirty="0"/>
              <a:t>Total Acute Care Hospital</a:t>
            </a:r>
          </a:p>
          <a:p>
            <a:pPr lvl="0"/>
            <a:endParaRPr lang="en-US" dirty="0"/>
          </a:p>
        </p:txBody>
      </p:sp>
      <p:pic>
        <p:nvPicPr>
          <p:cNvPr id="7" name="Shape 1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438400"/>
            <a:ext cx="8038301" cy="3995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93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Case Studies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5" name="Shape 1440"/>
          <p:cNvSpPr txBox="1"/>
          <p:nvPr/>
        </p:nvSpPr>
        <p:spPr>
          <a:xfrm>
            <a:off x="381000" y="1337649"/>
            <a:ext cx="72045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b="1" dirty="0"/>
              <a:t>NRL3600TA 100 </a:t>
            </a:r>
            <a:r>
              <a:rPr lang="en-US" b="1" dirty="0" err="1"/>
              <a:t>Maughan</a:t>
            </a:r>
            <a:r>
              <a:rPr lang="en-US" b="1" dirty="0"/>
              <a:t> Road BC</a:t>
            </a:r>
          </a:p>
          <a:p>
            <a:pPr lvl="0">
              <a:spcBef>
                <a:spcPts val="600"/>
              </a:spcBef>
            </a:pPr>
            <a:r>
              <a:rPr lang="en-US" dirty="0" smtClean="0"/>
              <a:t>240 </a:t>
            </a:r>
            <a:r>
              <a:rPr lang="en-US" dirty="0"/>
              <a:t>tons of cooling and 240 tons of free heat</a:t>
            </a:r>
          </a:p>
          <a:p>
            <a:pPr lvl="0">
              <a:spcBef>
                <a:spcPts val="600"/>
              </a:spcBef>
            </a:pPr>
            <a:r>
              <a:rPr lang="en-US" dirty="0" smtClean="0"/>
              <a:t>Used </a:t>
            </a:r>
            <a:r>
              <a:rPr lang="en-US" dirty="0"/>
              <a:t>for reheat and drying the Marijuana</a:t>
            </a:r>
          </a:p>
          <a:p>
            <a:pPr lvl="0">
              <a:spcBef>
                <a:spcPts val="600"/>
              </a:spcBef>
            </a:pPr>
            <a:endParaRPr lang="en-US" dirty="0"/>
          </a:p>
        </p:txBody>
      </p:sp>
      <p:pic>
        <p:nvPicPr>
          <p:cNvPr id="6" name="Shape 1463"/>
          <p:cNvPicPr preferRelativeResize="0"/>
          <p:nvPr/>
        </p:nvPicPr>
        <p:blipFill rotWithShape="1">
          <a:blip r:embed="rId3">
            <a:alphaModFix/>
          </a:blip>
          <a:srcRect t="12952" b="17337"/>
          <a:stretch/>
        </p:blipFill>
        <p:spPr>
          <a:xfrm>
            <a:off x="755116" y="2667000"/>
            <a:ext cx="4733974" cy="3672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616" y="4577757"/>
            <a:ext cx="25908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4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840" y="2827745"/>
            <a:ext cx="26098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480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Case Studies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5" name="Shape 1440"/>
          <p:cNvSpPr txBox="1"/>
          <p:nvPr/>
        </p:nvSpPr>
        <p:spPr>
          <a:xfrm>
            <a:off x="381000" y="1337649"/>
            <a:ext cx="72045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CFB Base Edmonton</a:t>
            </a:r>
          </a:p>
          <a:p>
            <a:pPr lvl="0"/>
            <a:r>
              <a:rPr lang="it-IT" dirty="0" smtClean="0"/>
              <a:t>NRL2800</a:t>
            </a:r>
            <a:r>
              <a:rPr lang="it-IT" dirty="0"/>
              <a:t>**TA*I8P2</a:t>
            </a:r>
          </a:p>
          <a:p>
            <a:pPr lvl="0"/>
            <a:endParaRPr lang="it-IT" dirty="0"/>
          </a:p>
          <a:p>
            <a:pPr lvl="0"/>
            <a:endParaRPr lang="it-IT" dirty="0"/>
          </a:p>
        </p:txBody>
      </p:sp>
      <p:sp>
        <p:nvSpPr>
          <p:cNvPr id="7" name="Shape 1476"/>
          <p:cNvSpPr txBox="1"/>
          <p:nvPr/>
        </p:nvSpPr>
        <p:spPr>
          <a:xfrm>
            <a:off x="5498550" y="3301525"/>
            <a:ext cx="4389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Shape 1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57400"/>
            <a:ext cx="8204151" cy="4388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96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Case Studies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7" name="Shape 1476"/>
          <p:cNvSpPr txBox="1"/>
          <p:nvPr/>
        </p:nvSpPr>
        <p:spPr>
          <a:xfrm>
            <a:off x="5498550" y="3301525"/>
            <a:ext cx="4389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hape 1487"/>
          <p:cNvSpPr txBox="1"/>
          <p:nvPr/>
        </p:nvSpPr>
        <p:spPr>
          <a:xfrm>
            <a:off x="323295" y="1365099"/>
            <a:ext cx="43890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b="1" dirty="0"/>
              <a:t>Condominiums in Vancouver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 </a:t>
            </a:r>
            <a:r>
              <a:rPr lang="en" dirty="0"/>
              <a:t>x NRL1800HDA*I800</a:t>
            </a:r>
            <a:endParaRPr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Shape 1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819400"/>
            <a:ext cx="3555706" cy="35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338" y="3301525"/>
            <a:ext cx="4232934" cy="3029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788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927872"/>
            <a:ext cx="4497984" cy="72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6" dirty="0" smtClean="0">
                <a:solidFill>
                  <a:srgbClr val="86B8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  <a:endParaRPr lang="en-US" sz="4106" dirty="0">
              <a:solidFill>
                <a:srgbClr val="86B81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93569" y="18288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569" y="838200"/>
            <a:ext cx="40416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" y="2071447"/>
            <a:ext cx="2503936" cy="8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70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3"/>
          <p:cNvSpPr txBox="1"/>
          <p:nvPr/>
        </p:nvSpPr>
        <p:spPr>
          <a:xfrm>
            <a:off x="304800" y="304800"/>
            <a:ext cx="9144000" cy="553988"/>
          </a:xfrm>
          <a:prstGeom prst="rect">
            <a:avLst/>
          </a:prstGeom>
          <a:noFill/>
        </p:spPr>
        <p:txBody>
          <a:bodyPr wrap="square" lIns="91428" tIns="45715" rIns="91428" bIns="45715">
            <a:spAutoFit/>
          </a:bodyPr>
          <a:lstStyle/>
          <a:p>
            <a:pPr>
              <a:defRPr/>
            </a:pPr>
            <a:r>
              <a:rPr lang="en-GB" sz="3000" dirty="0" smtClean="0">
                <a:latin typeface="Century Gothic" panose="020B0502020202020204" pitchFamily="34" charset="0"/>
                <a:ea typeface="+mj-ea"/>
                <a:cs typeface="Lucida Sans Typewriter" pitchFamily="33" charset="0"/>
              </a:rPr>
              <a:t>NRL Heat Pump</a:t>
            </a:r>
            <a:endParaRPr lang="en-GB" sz="3000" dirty="0">
              <a:latin typeface="Century Gothic" panose="020B0502020202020204" pitchFamily="34" charset="0"/>
              <a:cs typeface="Lucida Sans Typewriter" pitchFamily="33" charset="0"/>
            </a:endParaRPr>
          </a:p>
        </p:txBody>
      </p:sp>
      <p:sp>
        <p:nvSpPr>
          <p:cNvPr id="5" name="Shape 785"/>
          <p:cNvSpPr txBox="1">
            <a:spLocks/>
          </p:cNvSpPr>
          <p:nvPr/>
        </p:nvSpPr>
        <p:spPr>
          <a:xfrm>
            <a:off x="267810" y="1295400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US" sz="2000" dirty="0" smtClean="0">
                <a:solidFill>
                  <a:srgbClr val="000000"/>
                </a:solidFill>
              </a:rPr>
              <a:t>25 sizes range from 166,000 to 3,400,000 BTU/H (13 to 260 Tons)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US" sz="2000" dirty="0" smtClean="0">
                <a:solidFill>
                  <a:srgbClr val="000000"/>
                </a:solidFill>
              </a:rPr>
              <a:t>Pump and buffer tank options available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US" sz="2000" dirty="0" smtClean="0">
                <a:solidFill>
                  <a:srgbClr val="000000"/>
                </a:solidFill>
              </a:rPr>
              <a:t>Intelligent defrost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US" sz="2000" dirty="0" smtClean="0">
                <a:solidFill>
                  <a:srgbClr val="000000"/>
                </a:solidFill>
              </a:rPr>
              <a:t>131°F hot water output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US" sz="2000" dirty="0" smtClean="0">
                <a:solidFill>
                  <a:srgbClr val="000000"/>
                </a:solidFill>
              </a:rPr>
              <a:t>COP up to 3.03 W/W in heating mode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US" sz="2000" dirty="0" smtClean="0">
                <a:solidFill>
                  <a:srgbClr val="000000"/>
                </a:solidFill>
              </a:rPr>
              <a:t>Minimum of 2 refrigerant circuits in a single unit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en-US" sz="2000" dirty="0" smtClean="0">
                <a:solidFill>
                  <a:srgbClr val="000000"/>
                </a:solidFill>
              </a:rPr>
              <a:t>2-pipe configuration for seasonal changeover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pt-PT" sz="2000" dirty="0" smtClean="0">
                <a:cs typeface="Arial" pitchFamily="34" charset="0"/>
              </a:rPr>
              <a:t>2 </a:t>
            </a:r>
            <a:r>
              <a:rPr lang="pt-PT" sz="2000" dirty="0">
                <a:cs typeface="Arial" pitchFamily="34" charset="0"/>
              </a:rPr>
              <a:t>independent refrigeration </a:t>
            </a:r>
            <a:r>
              <a:rPr lang="pt-PT" sz="2000" dirty="0" smtClean="0">
                <a:cs typeface="Arial" pitchFamily="34" charset="0"/>
              </a:rPr>
              <a:t>circuits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pt-PT" sz="2000" dirty="0">
                <a:cs typeface="Arial" pitchFamily="34" charset="0"/>
              </a:rPr>
              <a:t>Optimized in heating mode</a:t>
            </a:r>
            <a:endParaRPr lang="pt-PT" sz="2000" dirty="0" smtClean="0">
              <a:cs typeface="Arial" pitchFamily="34" charset="0"/>
            </a:endParaRP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pt-PT" sz="2000" dirty="0" smtClean="0">
                <a:cs typeface="Arial" pitchFamily="34" charset="0"/>
              </a:rPr>
              <a:t>Optional desuperheater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pt-PT" sz="2000" dirty="0" smtClean="0">
                <a:cs typeface="Arial" pitchFamily="34" charset="0"/>
              </a:rPr>
              <a:t>Optional </a:t>
            </a:r>
            <a:r>
              <a:rPr lang="pt-PT" sz="2000" dirty="0">
                <a:cs typeface="Arial" pitchFamily="34" charset="0"/>
              </a:rPr>
              <a:t>hydronic </a:t>
            </a:r>
            <a:r>
              <a:rPr lang="pt-PT" sz="2000" dirty="0" smtClean="0">
                <a:cs typeface="Arial" pitchFamily="34" charset="0"/>
              </a:rPr>
              <a:t>kits</a:t>
            </a:r>
          </a:p>
          <a:p>
            <a:pPr marL="444500">
              <a:spcBef>
                <a:spcPts val="800"/>
              </a:spcBef>
              <a:buClr>
                <a:srgbClr val="000000"/>
              </a:buClr>
              <a:buSzPts val="2000"/>
            </a:pPr>
            <a:r>
              <a:rPr lang="pt-PT" sz="2000" dirty="0" smtClean="0">
                <a:cs typeface="Arial" pitchFamily="34" charset="0"/>
              </a:rPr>
              <a:t>Inteligent defrost</a:t>
            </a:r>
          </a:p>
          <a:p>
            <a:pPr marL="101600" indent="0">
              <a:spcBef>
                <a:spcPts val="0"/>
              </a:spcBef>
              <a:buClr>
                <a:srgbClr val="000000"/>
              </a:buClr>
              <a:buSzPts val="2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457200" indent="-355600">
              <a:spcBef>
                <a:spcPts val="0"/>
              </a:spcBef>
              <a:buClr>
                <a:srgbClr val="000000"/>
              </a:buClr>
              <a:buSzPts val="2000"/>
              <a:buFont typeface="Arial" pitchFamily="34" charset="0"/>
              <a:buChar char="●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9" name="Shape 7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4267200"/>
            <a:ext cx="3606810" cy="215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7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4343400"/>
            <a:ext cx="3606810" cy="215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3"/>
          <p:cNvSpPr txBox="1"/>
          <p:nvPr/>
        </p:nvSpPr>
        <p:spPr>
          <a:xfrm>
            <a:off x="270329" y="332729"/>
            <a:ext cx="9144000" cy="553988"/>
          </a:xfrm>
          <a:prstGeom prst="rect">
            <a:avLst/>
          </a:prstGeom>
          <a:noFill/>
        </p:spPr>
        <p:txBody>
          <a:bodyPr wrap="square" lIns="91428" tIns="45715" rIns="91428" bIns="45715">
            <a:spAutoFit/>
          </a:bodyPr>
          <a:lstStyle/>
          <a:p>
            <a:pPr>
              <a:defRPr/>
            </a:pPr>
            <a:r>
              <a:rPr lang="en-GB" sz="3000" dirty="0" smtClean="0">
                <a:latin typeface="Century Gothic" panose="020B0502020202020204" pitchFamily="34" charset="0"/>
                <a:ea typeface="+mj-ea"/>
                <a:cs typeface="Lucida Sans Typewriter" pitchFamily="33" charset="0"/>
              </a:rPr>
              <a:t>Advantages</a:t>
            </a:r>
            <a:endParaRPr lang="en-GB" sz="3000" dirty="0">
              <a:latin typeface="Century Gothic" panose="020B0502020202020204" pitchFamily="34" charset="0"/>
              <a:cs typeface="Lucida Sans Typewriter" pitchFamily="33" charset="0"/>
            </a:endParaRPr>
          </a:p>
        </p:txBody>
      </p:sp>
      <p:pic>
        <p:nvPicPr>
          <p:cNvPr id="8" name="Picture 9" descr="20 Ton Process Job Install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884" y="1839215"/>
            <a:ext cx="3819322" cy="26771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" name="Rounded Rectangle 17"/>
          <p:cNvSpPr/>
          <p:nvPr/>
        </p:nvSpPr>
        <p:spPr>
          <a:xfrm>
            <a:off x="2874885" y="4953000"/>
            <a:ext cx="3656567" cy="1550589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535" name="TextBox 16"/>
          <p:cNvSpPr txBox="1">
            <a:spLocks noChangeArrowheads="1"/>
          </p:cNvSpPr>
          <p:nvPr/>
        </p:nvSpPr>
        <p:spPr bwMode="auto">
          <a:xfrm>
            <a:off x="3065879" y="5374368"/>
            <a:ext cx="3274578" cy="707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6" tIns="45703" rIns="91406" bIns="45703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Aermec Advantage: Self contained units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6" name="Picture 20" descr="confuse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9884" y="3347988"/>
            <a:ext cx="15240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 descr="DSCF0490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21614" y="1839214"/>
            <a:ext cx="3733800" cy="26771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538" name="Picture 21" descr="checkmark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7349" y="3332477"/>
            <a:ext cx="15430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11" y="3794757"/>
            <a:ext cx="1142999" cy="1142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3789" y="1924931"/>
            <a:ext cx="215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Competitor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21614" y="1971405"/>
            <a:ext cx="215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Aermec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9096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3"/>
          <p:cNvSpPr txBox="1"/>
          <p:nvPr/>
        </p:nvSpPr>
        <p:spPr>
          <a:xfrm>
            <a:off x="304800" y="364541"/>
            <a:ext cx="9144000" cy="553988"/>
          </a:xfrm>
          <a:prstGeom prst="rect">
            <a:avLst/>
          </a:prstGeom>
          <a:noFill/>
        </p:spPr>
        <p:txBody>
          <a:bodyPr wrap="square" lIns="91428" tIns="45715" rIns="91428" bIns="45715">
            <a:spAutoFit/>
          </a:bodyPr>
          <a:lstStyle/>
          <a:p>
            <a:pPr>
              <a:defRPr/>
            </a:pPr>
            <a:r>
              <a:rPr lang="en-GB" sz="3000" dirty="0" smtClean="0">
                <a:latin typeface="Century Gothic" panose="020B0502020202020204" pitchFamily="34" charset="0"/>
                <a:ea typeface="+mj-ea"/>
                <a:cs typeface="Lucida Sans Typewriter" pitchFamily="33" charset="0"/>
              </a:rPr>
              <a:t>Hydronic Option </a:t>
            </a:r>
            <a:endParaRPr lang="en-GB" sz="3000" dirty="0">
              <a:latin typeface="Century Gothic" panose="020B0502020202020204" pitchFamily="34" charset="0"/>
              <a:cs typeface="Lucida Sans Typewriter" pitchFamily="33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1604" y="2057400"/>
            <a:ext cx="1116840" cy="3385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sz="1600" b="1" dirty="0">
                <a:solidFill>
                  <a:schemeClr val="bg1"/>
                </a:solidFill>
                <a:ea typeface="Times New Roman" pitchFamily="18" charset="0"/>
                <a:cs typeface="Arial" pitchFamily="34" charset="0"/>
              </a:rPr>
              <a:t>Evaporator</a:t>
            </a:r>
            <a:endParaRPr lang="it-IT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91001" y="2133603"/>
            <a:ext cx="1204034" cy="346651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sz="1600" b="1" dirty="0">
                <a:solidFill>
                  <a:schemeClr val="bg1"/>
                </a:solidFill>
                <a:ea typeface="Times New Roman" pitchFamily="18" charset="0"/>
                <a:cs typeface="Arial" pitchFamily="34" charset="0"/>
              </a:rPr>
              <a:t>Water filter</a:t>
            </a:r>
            <a:endParaRPr lang="it-IT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1" y="2057400"/>
            <a:ext cx="1347608" cy="3385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sz="1600" b="1" dirty="0">
                <a:solidFill>
                  <a:schemeClr val="bg1"/>
                </a:solidFill>
                <a:ea typeface="Times New Roman" pitchFamily="18" charset="0"/>
                <a:cs typeface="Arial" pitchFamily="34" charset="0"/>
              </a:rPr>
              <a:t>Air vent valve</a:t>
            </a:r>
            <a:endParaRPr lang="it-IT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7803" y="4800600"/>
            <a:ext cx="1185577" cy="338520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sz="1600" b="1" dirty="0">
                <a:solidFill>
                  <a:schemeClr val="bg1"/>
                </a:solidFill>
                <a:ea typeface="Times New Roman" pitchFamily="18" charset="0"/>
                <a:cs typeface="Arial" pitchFamily="34" charset="0"/>
              </a:rPr>
              <a:t>Flow switch</a:t>
            </a:r>
            <a:endParaRPr lang="it-IT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676400"/>
            <a:ext cx="5215512" cy="35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798"/>
          <p:cNvSpPr txBox="1"/>
          <p:nvPr/>
        </p:nvSpPr>
        <p:spPr>
          <a:xfrm>
            <a:off x="1769426" y="5556452"/>
            <a:ext cx="5581788" cy="82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All NRL units will come standard with </a:t>
            </a:r>
            <a:r>
              <a:rPr lang="en" sz="2000" dirty="0" smtClean="0"/>
              <a:t>strainers</a:t>
            </a:r>
            <a:r>
              <a:rPr lang="en" sz="2000" dirty="0"/>
              <a:t>, Inlet and outlet transducers and a flow switch</a:t>
            </a:r>
            <a:endParaRPr sz="20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0" name="Shape 799"/>
          <p:cNvSpPr txBox="1"/>
          <p:nvPr/>
        </p:nvSpPr>
        <p:spPr>
          <a:xfrm>
            <a:off x="2328739" y="1920818"/>
            <a:ext cx="1566419" cy="31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Evaporator</a:t>
            </a:r>
            <a:endParaRPr dirty="0"/>
          </a:p>
        </p:txBody>
      </p:sp>
      <p:sp>
        <p:nvSpPr>
          <p:cNvPr id="11" name="Shape 800"/>
          <p:cNvSpPr txBox="1"/>
          <p:nvPr/>
        </p:nvSpPr>
        <p:spPr>
          <a:xfrm>
            <a:off x="4690939" y="1920818"/>
            <a:ext cx="11481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Strainer</a:t>
            </a:r>
            <a:endParaRPr dirty="0"/>
          </a:p>
        </p:txBody>
      </p:sp>
      <p:sp>
        <p:nvSpPr>
          <p:cNvPr id="13" name="Shape 801"/>
          <p:cNvSpPr txBox="1"/>
          <p:nvPr/>
        </p:nvSpPr>
        <p:spPr>
          <a:xfrm>
            <a:off x="5446832" y="1676400"/>
            <a:ext cx="1672200" cy="96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Inlet and outlet transducers</a:t>
            </a:r>
            <a:endParaRPr sz="1500" dirty="0"/>
          </a:p>
        </p:txBody>
      </p:sp>
      <p:sp>
        <p:nvSpPr>
          <p:cNvPr id="14" name="Shape 802"/>
          <p:cNvSpPr txBox="1"/>
          <p:nvPr/>
        </p:nvSpPr>
        <p:spPr>
          <a:xfrm>
            <a:off x="5636912" y="4145148"/>
            <a:ext cx="1245900" cy="7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Switch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83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6472" y="4625197"/>
            <a:ext cx="6153952" cy="369273"/>
          </a:xfrm>
          <a:prstGeom prst="rect">
            <a:avLst/>
          </a:prstGeom>
        </p:spPr>
        <p:txBody>
          <a:bodyPr wrap="square" lIns="91384" tIns="45691" rIns="91384" bIns="45691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b="1" dirty="0" smtClean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P4</a:t>
            </a:r>
            <a:r>
              <a:rPr lang="en-US" dirty="0" smtClean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- </a:t>
            </a:r>
            <a:r>
              <a:rPr lang="en-US" dirty="0" smtClean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Pump 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and high head pump and standby pump 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13"/>
          <p:cNvPicPr>
            <a:picLocks noChangeAspect="1" noChangeArrowheads="1"/>
          </p:cNvPicPr>
          <p:nvPr/>
        </p:nvPicPr>
        <p:blipFill rotWithShape="1">
          <a:blip r:embed="rId3" cstate="print"/>
          <a:srcRect l="31500" t="25726" r="15750" b="14402"/>
          <a:stretch/>
        </p:blipFill>
        <p:spPr bwMode="auto">
          <a:xfrm>
            <a:off x="6324600" y="4312592"/>
            <a:ext cx="2428043" cy="190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4754" y="1360822"/>
            <a:ext cx="1595240" cy="369298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Hydronic KIT: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815601"/>
            <a:ext cx="1479824" cy="369298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00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 – Without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2162456"/>
            <a:ext cx="3258259" cy="369298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01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 – Tank and low head pump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526039"/>
            <a:ext cx="6324600" cy="369298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02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 – Tanks and low head pump and standby pump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9406" y="2887384"/>
            <a:ext cx="3348027" cy="369298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03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 – Tank and high head pump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6538" y="3209287"/>
            <a:ext cx="5624261" cy="369298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04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 – Tanks and high head pump and standby pump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6472" y="3550203"/>
            <a:ext cx="2377505" cy="369298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P1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 – </a:t>
            </a:r>
            <a:r>
              <a:rPr lang="en-US" dirty="0" smtClean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Pump low head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6472" y="3914871"/>
            <a:ext cx="4925417" cy="369298"/>
          </a:xfrm>
          <a:prstGeom prst="rect">
            <a:avLst/>
          </a:prstGeom>
        </p:spPr>
        <p:txBody>
          <a:bodyPr wrap="squar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P2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 – </a:t>
            </a:r>
            <a:r>
              <a:rPr lang="en-US" dirty="0" smtClean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Low 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head pump and standby pump 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6472" y="4235246"/>
            <a:ext cx="2403153" cy="369298"/>
          </a:xfrm>
          <a:prstGeom prst="rect">
            <a:avLst/>
          </a:prstGeom>
        </p:spPr>
        <p:txBody>
          <a:bodyPr wrap="none" lIns="91406" tIns="45703" rIns="91406" bIns="45703">
            <a:spAutoFit/>
          </a:bodyPr>
          <a:lstStyle/>
          <a:p>
            <a:pPr defTabSz="913835" eaLnBrk="0" hangingPunct="0">
              <a:tabLst>
                <a:tab pos="269708" algn="l"/>
                <a:tab pos="1169264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P3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 – </a:t>
            </a:r>
            <a:r>
              <a:rPr lang="en-US" dirty="0" smtClean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Pump </a:t>
            </a:r>
            <a:r>
              <a:rPr lang="en-US" dirty="0"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high head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56673" y="6185983"/>
            <a:ext cx="3086100" cy="369298"/>
          </a:xfrm>
          <a:prstGeom prst="rect">
            <a:avLst/>
          </a:prstGeom>
          <a:noFill/>
        </p:spPr>
        <p:txBody>
          <a:bodyPr wrap="square" lIns="91406" tIns="45703" rIns="91406" bIns="45703">
            <a:spAutoFit/>
          </a:bodyPr>
          <a:lstStyle/>
          <a:p>
            <a:pPr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NRL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Multiscroll with R410A</a:t>
            </a:r>
            <a:endParaRPr lang="en-US" spc="-150" dirty="0">
              <a:latin typeface="Arial" panose="020B0604020202020204" pitchFamily="34" charset="0"/>
              <a:ea typeface="Kozuka Gothic Pro H" pitchFamily="34" charset="-128"/>
              <a:cs typeface="Arial" panose="020B0604020202020204" pitchFamily="34" charset="0"/>
            </a:endParaRPr>
          </a:p>
        </p:txBody>
      </p:sp>
      <p:sp>
        <p:nvSpPr>
          <p:cNvPr id="15" name="CasellaDiTesto 3"/>
          <p:cNvSpPr txBox="1"/>
          <p:nvPr/>
        </p:nvSpPr>
        <p:spPr>
          <a:xfrm>
            <a:off x="304800" y="392529"/>
            <a:ext cx="9144000" cy="553988"/>
          </a:xfrm>
          <a:prstGeom prst="rect">
            <a:avLst/>
          </a:prstGeom>
          <a:noFill/>
        </p:spPr>
        <p:txBody>
          <a:bodyPr wrap="square" lIns="91428" tIns="45715" rIns="91428" bIns="45715">
            <a:spAutoFit/>
          </a:bodyPr>
          <a:lstStyle/>
          <a:p>
            <a:pPr>
              <a:defRPr/>
            </a:pPr>
            <a:r>
              <a:rPr lang="en-GB" sz="3000" dirty="0" smtClean="0">
                <a:latin typeface="Century Gothic" panose="020B0502020202020204" pitchFamily="34" charset="0"/>
                <a:ea typeface="+mj-ea"/>
                <a:cs typeface="Arial" panose="020B0604020202020204" pitchFamily="34" charset="0"/>
              </a:rPr>
              <a:t>Hydraulic Options</a:t>
            </a:r>
            <a:endParaRPr lang="en-GB" sz="30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27296" y="813083"/>
            <a:ext cx="261282" cy="511836"/>
          </a:xfrm>
          <a:prstGeom prst="rect">
            <a:avLst/>
          </a:prstGeom>
        </p:spPr>
        <p:txBody>
          <a:bodyPr wrap="none" lIns="80165" tIns="40083" rIns="80165" bIns="40083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3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Hydraulic Options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772400" cy="44367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w="127000"/>
            <a:bevelB w="1270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8265" y="6019800"/>
            <a:ext cx="3467470" cy="369298"/>
          </a:xfrm>
          <a:prstGeom prst="rect">
            <a:avLst/>
          </a:prstGeom>
          <a:noFill/>
        </p:spPr>
        <p:txBody>
          <a:bodyPr wrap="square" lIns="91406" tIns="45703" rIns="91406" bIns="45703">
            <a:spAutoFit/>
          </a:bodyPr>
          <a:lstStyle/>
          <a:p>
            <a:pPr algn="ctr">
              <a:defRPr/>
            </a:pPr>
            <a:r>
              <a:rPr lang="en-US" dirty="0" smtClean="0">
                <a:cs typeface="Arial" pitchFamily="34" charset="0"/>
              </a:rPr>
              <a:t>NRL </a:t>
            </a:r>
            <a:r>
              <a:rPr lang="en-US" dirty="0">
                <a:cs typeface="Arial" pitchFamily="34" charset="0"/>
              </a:rPr>
              <a:t>Multiscroll with R410A</a:t>
            </a:r>
            <a:endParaRPr lang="en-US" spc="-150" dirty="0">
              <a:ea typeface="Kozuka Gothic Pro H" pitchFamily="34" charset="-128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81000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Lucida Sans Typewriter" pitchFamily="33" charset="0"/>
              </a:rPr>
              <a:t>NRL Heat Pump</a:t>
            </a:r>
            <a:endParaRPr lang="en-US" sz="3000" dirty="0">
              <a:latin typeface="+mj-lt"/>
              <a:cs typeface="Lucida Sans Typewriter" pitchFamily="33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371600"/>
            <a:ext cx="7924800" cy="400029"/>
          </a:xfrm>
          <a:prstGeom prst="rect">
            <a:avLst/>
          </a:prstGeom>
          <a:noFill/>
        </p:spPr>
        <p:txBody>
          <a:bodyPr wrap="square" lIns="91360" tIns="45680" rIns="91360" bIns="45680" rtlCol="0">
            <a:spAutoFit/>
          </a:bodyPr>
          <a:lstStyle/>
          <a:p>
            <a:r>
              <a:rPr lang="en-US" sz="2000" b="1" dirty="0" smtClean="0"/>
              <a:t>Operating Limits Cooling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981200"/>
            <a:ext cx="6097876" cy="438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819400"/>
            <a:ext cx="825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9978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364251b3258816be599d36ec4a1692860858cf"/>
  <p:tag name="ISPRING_RESOURCE_PATHS_HASH_2" val="ca6b72903c22dc5fdaa7c97418d9e4cf951fc1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RESOURCE_AUDIO" val="67351663.wav"/>
  <p:tag name="ISPRING_PRESENTER_ID" val="None"/>
  <p:tag name="GENSWF_ADVANCE_TIME" val="59.91"/>
  <p:tag name="ISPRING_AUDIO_FULL_PATH" val="C:\Documents and Settings\david\Desktop\AERMEC WEBSITE\PPT Presentations\August09 Presentation FINAL\Aermec Presentation\audio\67351663.wav"/>
  <p:tag name="ISPRING_AUDIO_RELATIVE_PATH" val="Aermec Presentation\audio\67351663.wav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766</Words>
  <Application>Microsoft Office PowerPoint</Application>
  <PresentationFormat>On-screen Show (4:3)</PresentationFormat>
  <Paragraphs>203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Kozuka Gothic Pro H</vt:lpstr>
      <vt:lpstr>Arial</vt:lpstr>
      <vt:lpstr>Calibri</vt:lpstr>
      <vt:lpstr>Century Gothic</vt:lpstr>
      <vt:lpstr>Lucida Sans Typewriter</vt:lpstr>
      <vt:lpstr>MV Boli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NRL</dc:title>
  <dc:creator>danielle ottaviano</dc:creator>
  <cp:lastModifiedBy>Danielle Ottaviano</cp:lastModifiedBy>
  <cp:revision>111</cp:revision>
  <cp:lastPrinted>2019-04-04T19:16:11Z</cp:lastPrinted>
  <dcterms:created xsi:type="dcterms:W3CDTF">2015-09-01T15:25:44Z</dcterms:created>
  <dcterms:modified xsi:type="dcterms:W3CDTF">2019-04-05T19:30:44Z</dcterms:modified>
</cp:coreProperties>
</file>